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307" r:id="rId2"/>
    <p:sldId id="271" r:id="rId3"/>
    <p:sldId id="308" r:id="rId4"/>
    <p:sldId id="317" r:id="rId5"/>
    <p:sldId id="316" r:id="rId6"/>
    <p:sldId id="315" r:id="rId7"/>
    <p:sldId id="310" r:id="rId8"/>
    <p:sldId id="309" r:id="rId9"/>
    <p:sldId id="318" r:id="rId10"/>
    <p:sldId id="312" r:id="rId11"/>
    <p:sldId id="319" r:id="rId12"/>
    <p:sldId id="314" r:id="rId13"/>
    <p:sldId id="313" r:id="rId14"/>
    <p:sldId id="273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8A"/>
    <a:srgbClr val="335899"/>
    <a:srgbClr val="3F6AB7"/>
    <a:srgbClr val="7991CE"/>
    <a:srgbClr val="B3BEDF"/>
    <a:srgbClr val="0171C5"/>
    <a:srgbClr val="7E3A66"/>
    <a:srgbClr val="7E6CC3"/>
    <a:srgbClr val="68578F"/>
    <a:srgbClr val="3F5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37" autoAdjust="0"/>
    <p:restoredTop sz="94660"/>
  </p:normalViewPr>
  <p:slideViewPr>
    <p:cSldViewPr snapToGrid="0" showGuides="1">
      <p:cViewPr varScale="1">
        <p:scale>
          <a:sx n="129" d="100"/>
          <a:sy n="129" d="100"/>
        </p:scale>
        <p:origin x="344" y="192"/>
      </p:cViewPr>
      <p:guideLst>
        <p:guide orient="horz" pos="2136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25216-DA91-4BF9-9B2F-C12DA8FC2EEE}" type="datetimeFigureOut">
              <a:rPr lang="en-US" smtClean="0"/>
              <a:t>6/16/20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BD532-8DD0-4EA2-8A01-4E78B9DBC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9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封面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8278" y="2628107"/>
            <a:ext cx="6355444" cy="800893"/>
          </a:xfrm>
        </p:spPr>
        <p:txBody>
          <a:bodyPr anchor="ctr">
            <a:noAutofit/>
          </a:bodyPr>
          <a:lstStyle>
            <a:lvl1pPr algn="l">
              <a:defRPr sz="7200" b="1" spc="4000" baseline="0"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727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3699" y="5816203"/>
            <a:ext cx="6355444" cy="800893"/>
          </a:xfrm>
        </p:spPr>
        <p:txBody>
          <a:bodyPr anchor="ctr">
            <a:noAutofit/>
          </a:bodyPr>
          <a:lstStyle>
            <a:lvl1pPr algn="l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936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2019869" y="5501898"/>
            <a:ext cx="10172131" cy="1284102"/>
          </a:xfrm>
          <a:prstGeom prst="roundRect">
            <a:avLst>
              <a:gd name="adj" fmla="val 0"/>
            </a:avLst>
          </a:prstGeom>
          <a:solidFill>
            <a:srgbClr val="004F8A">
              <a:alpha val="9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/>
        </p:nvSpPr>
        <p:spPr>
          <a:xfrm>
            <a:off x="0" y="5501898"/>
            <a:ext cx="3048000" cy="1284102"/>
          </a:xfrm>
          <a:custGeom>
            <a:avLst/>
            <a:gdLst>
              <a:gd name="connsiteX0" fmla="*/ 0 w 3036468"/>
              <a:gd name="connsiteY0" fmla="*/ 0 h 1800000"/>
              <a:gd name="connsiteX1" fmla="*/ 3036468 w 3036468"/>
              <a:gd name="connsiteY1" fmla="*/ 0 h 1800000"/>
              <a:gd name="connsiteX2" fmla="*/ 2061536 w 3036468"/>
              <a:gd name="connsiteY2" fmla="*/ 1800000 h 1800000"/>
              <a:gd name="connsiteX3" fmla="*/ 0 w 3036468"/>
              <a:gd name="connsiteY3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468" h="1800000">
                <a:moveTo>
                  <a:pt x="0" y="0"/>
                </a:moveTo>
                <a:lnTo>
                  <a:pt x="3036468" y="0"/>
                </a:lnTo>
                <a:lnTo>
                  <a:pt x="2061536" y="1800000"/>
                </a:lnTo>
                <a:lnTo>
                  <a:pt x="0" y="1800000"/>
                </a:lnTo>
                <a:close/>
              </a:path>
            </a:pathLst>
          </a:cu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5429898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43201" y="5970198"/>
            <a:ext cx="9448799" cy="522360"/>
          </a:xfrm>
        </p:spPr>
        <p:txBody>
          <a:bodyPr anchor="ctr"/>
          <a:lstStyle>
            <a:lvl1pPr algn="l">
              <a:defRPr sz="6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62" y="5611454"/>
            <a:ext cx="1100407" cy="110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247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>
          <a:xfrm>
            <a:off x="-1" y="0"/>
            <a:ext cx="6813176" cy="6858000"/>
          </a:xfrm>
          <a:prstGeom prst="rect">
            <a:avLst/>
          </a:prstGeom>
        </p:spPr>
      </p:pic>
      <p:sp>
        <p:nvSpPr>
          <p:cNvPr id="16" name="圆角矩形 15"/>
          <p:cNvSpPr/>
          <p:nvPr userDrawn="1"/>
        </p:nvSpPr>
        <p:spPr>
          <a:xfrm>
            <a:off x="-1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手动输入 16"/>
          <p:cNvSpPr/>
          <p:nvPr userDrawn="1"/>
        </p:nvSpPr>
        <p:spPr>
          <a:xfrm rot="16200000" flipH="1">
            <a:off x="5201023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-1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-1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977" y="2977130"/>
            <a:ext cx="5777379" cy="896369"/>
          </a:xfrm>
        </p:spPr>
        <p:txBody>
          <a:bodyPr anchor="ctr"/>
          <a:lstStyle>
            <a:lvl1pPr algn="r">
              <a:defRPr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146829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0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397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30515"/>
            <a:ext cx="10515600" cy="4746448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65089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结尾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579204" y="3196263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45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72000"/>
            <a:ext cx="10515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CF5056B-7107-48DA-97E1-2E9CF9C31E49}" type="datetime1">
              <a:rPr lang="en-US" altLang="zh-CN" smtClean="0"/>
              <a:pPr/>
              <a:t>6/16/20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复旦大学计算机科学技术学院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81BC2DF-976F-4C49-92B9-E79BD60CFE9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598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7" r:id="rId2"/>
    <p:sldLayoutId id="2147483649" r:id="rId3"/>
    <p:sldLayoutId id="2147483651" r:id="rId4"/>
    <p:sldLayoutId id="2147483654" r:id="rId5"/>
    <p:sldLayoutId id="2147483666" r:id="rId6"/>
    <p:sldLayoutId id="2147483656" r:id="rId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saturation sat="1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19289" y="2020888"/>
            <a:ext cx="11153422" cy="2096911"/>
          </a:xfrm>
        </p:spPr>
        <p:txBody>
          <a:bodyPr anchor="ctr" anchorCtr="1"/>
          <a:lstStyle/>
          <a:p>
            <a:pPr algn="ctr"/>
            <a:r>
              <a:rPr lang="zh-CN" altLang="en-US" sz="7200" dirty="0"/>
              <a:t>基于深度学习的</a:t>
            </a:r>
            <a:br>
              <a:rPr lang="en-US" altLang="zh-CN" sz="7200" dirty="0"/>
            </a:br>
            <a:r>
              <a:rPr lang="en-US" altLang="zh-CN" sz="7200" dirty="0"/>
              <a:t>COVID-19</a:t>
            </a:r>
            <a:r>
              <a:rPr lang="zh-CN" altLang="en-US" sz="7200" dirty="0"/>
              <a:t> </a:t>
            </a:r>
            <a:r>
              <a:rPr lang="en-US" altLang="zh-CN" sz="7200" dirty="0"/>
              <a:t>CT</a:t>
            </a:r>
            <a:r>
              <a:rPr lang="zh-CN" altLang="en-US" sz="7200" dirty="0"/>
              <a:t>扫描图分类</a:t>
            </a:r>
            <a:endParaRPr lang="zh-CN" altLang="en-US" sz="7200" spc="4000" dirty="0">
              <a:effectLst>
                <a:outerShdw blurRad="127000" dist="635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r>
              <a:rPr lang="en-US" altLang="zh-CN" dirty="0"/>
              <a:t>2020</a:t>
            </a:r>
            <a:r>
              <a:rPr lang="zh-CN" altLang="en-US" dirty="0"/>
              <a:t>年</a:t>
            </a:r>
            <a:r>
              <a:rPr lang="en-US" altLang="zh-CN" dirty="0"/>
              <a:t>6</a:t>
            </a:r>
            <a:r>
              <a:rPr lang="zh-CN" altLang="en-US" dirty="0"/>
              <a:t>月</a:t>
            </a:r>
            <a:r>
              <a:rPr lang="en-US" altLang="zh-CN" dirty="0"/>
              <a:t>17</a:t>
            </a:r>
            <a:r>
              <a:rPr lang="zh-CN" altLang="en-US" dirty="0"/>
              <a:t>日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34487" y="5562338"/>
            <a:ext cx="2784963" cy="112101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姓名：陈中钰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学号：</a:t>
            </a:r>
            <a:r>
              <a:rPr lang="en-US" altLang="zh-CN" dirty="0">
                <a:solidFill>
                  <a:schemeClr val="bg1"/>
                </a:solidFill>
              </a:rPr>
              <a:t>16307130194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1251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DB434D-B4ED-A84F-B17B-93A2E6BE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模型训练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B84D160-282C-034D-A581-92A4D152F1E3}"/>
              </a:ext>
            </a:extLst>
          </p:cNvPr>
          <p:cNvSpPr/>
          <p:nvPr/>
        </p:nvSpPr>
        <p:spPr>
          <a:xfrm>
            <a:off x="1095823" y="1249175"/>
            <a:ext cx="10257975" cy="4626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数据处理：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数据划分：取数据集中64%的样本作为训练样本，16%的样本作为开发样本，剩下的20%的样本作为测试样本。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数据处理：形变为128x128的大小，并转换为单通道的灰度图，再做直方图正规化或直方图均衡化。对于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VGG11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的输入要形变为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224x224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的大小。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训练参数：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epoch上限：设置为64。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metric：分类模型的评测标准为准确度(accuracy)，即评价准确的样本数量占总数量的比值；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batch size：CNN模型设置batch size为64，VGG11的batch size为16。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optimizer：采用Adam优化器，学习率设置为0.001，权重衰减设置为0；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loss：采用交叉熵(CrossEntropyLoss)。</a:t>
            </a:r>
          </a:p>
        </p:txBody>
      </p:sp>
    </p:spTree>
    <p:extLst>
      <p:ext uri="{BB962C8B-B14F-4D97-AF65-F5344CB8AC3E}">
        <p14:creationId xmlns:p14="http://schemas.microsoft.com/office/powerpoint/2010/main" val="38362635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结果</a:t>
            </a:r>
            <a:endParaRPr 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4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900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5E1798-48C6-C743-9359-3EA17265D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结果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46AA147-D405-7A4A-BECE-FE093A9EFB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8302"/>
            <a:ext cx="6095999" cy="243365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15D1D6F-27DA-7042-92D0-7BCBF8D489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596000"/>
            <a:ext cx="6095999" cy="2415953"/>
          </a:xfrm>
          <a:prstGeom prst="rect">
            <a:avLst/>
          </a:prstGeom>
        </p:spPr>
      </p:pic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B8036EC6-9F43-6544-AE67-78A2188A8F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9436223"/>
              </p:ext>
            </p:extLst>
          </p:nvPr>
        </p:nvGraphicFramePr>
        <p:xfrm>
          <a:off x="2973611" y="4794954"/>
          <a:ext cx="6502400" cy="741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94192280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3790861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3173232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50610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模型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开发集准确度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epoch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测试集准确度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332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89.1687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13/64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87.9275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9792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64211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10115-529E-1A49-B837-490BAD526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结果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BD047A7-9BB7-654C-BD97-3AF5AE46DB1D}"/>
              </a:ext>
            </a:extLst>
          </p:cNvPr>
          <p:cNvSpPr/>
          <p:nvPr/>
        </p:nvSpPr>
        <p:spPr>
          <a:xfrm>
            <a:off x="1095824" y="1796776"/>
            <a:ext cx="10385777" cy="1717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不同深度的神经网络对比：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CNN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更早收敛，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VGG11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的准确度更高。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不同的图像处理对比：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差异不大，但直方图正规化的稍微较好。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2DFA94C4-7EE4-AE44-B574-301DBEF061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975964"/>
              </p:ext>
            </p:extLst>
          </p:nvPr>
        </p:nvGraphicFramePr>
        <p:xfrm>
          <a:off x="2963332" y="4303510"/>
          <a:ext cx="6265336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283178">
                  <a:extLst>
                    <a:ext uri="{9D8B030D-6E8A-4147-A177-3AD203B41FA5}">
                      <a16:colId xmlns:a16="http://schemas.microsoft.com/office/drawing/2014/main" val="1941922803"/>
                    </a:ext>
                  </a:extLst>
                </a:gridCol>
                <a:gridCol w="1611491">
                  <a:extLst>
                    <a:ext uri="{9D8B030D-6E8A-4147-A177-3AD203B41FA5}">
                      <a16:colId xmlns:a16="http://schemas.microsoft.com/office/drawing/2014/main" val="183790861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31732329"/>
                    </a:ext>
                  </a:extLst>
                </a:gridCol>
                <a:gridCol w="1557867">
                  <a:extLst>
                    <a:ext uri="{9D8B030D-6E8A-4147-A177-3AD203B41FA5}">
                      <a16:colId xmlns:a16="http://schemas.microsoft.com/office/drawing/2014/main" val="1850610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模型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开发集准确度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epoch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测试集准确度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332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89.1687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13/64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87.9275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9792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CNN+</a:t>
                      </a:r>
                      <a:r>
                        <a:rPr lang="zh-CN" altLang="en-US" dirty="0"/>
                        <a:t>直方图正规化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89.9244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9/64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89.9396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078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CNN+</a:t>
                      </a:r>
                      <a:r>
                        <a:rPr lang="zh-CN" altLang="en-US" dirty="0"/>
                        <a:t>直方图均衡化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89.6725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8/64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87.5252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423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VGG11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95.7179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49/64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93.9638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34312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24156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337836" y="1629000"/>
            <a:ext cx="3600000" cy="3600000"/>
          </a:xfrm>
          <a:prstGeom prst="ellips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19509" y="2828835"/>
            <a:ext cx="3236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</a:rPr>
              <a:t>THANKS</a:t>
            </a:r>
            <a:endParaRPr lang="zh-CN" altLang="en-US" sz="7200" dirty="0">
              <a:solidFill>
                <a:schemeClr val="bg1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697836" y="2828835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697836" y="4029164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436036" y="1743300"/>
            <a:ext cx="3403600" cy="3403600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697836" y="4064778"/>
            <a:ext cx="2880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请各位评委老师批评指正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6828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数据集</a:t>
            </a:r>
            <a:endParaRPr 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1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421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58492-E197-454E-A4D2-72A966599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数据集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FA5A69-9669-434A-B8AB-E8980DD24A05}"/>
              </a:ext>
            </a:extLst>
          </p:cNvPr>
          <p:cNvSpPr/>
          <p:nvPr/>
        </p:nvSpPr>
        <p:spPr>
          <a:xfrm>
            <a:off x="1095824" y="1276301"/>
            <a:ext cx="7235376" cy="50417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SARS-COV-2 Ct-Scan Dataset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含有2482张CT扫描图，其中1252张是COVID-19确诊病例的CT扫描图，另外1230张是没有被COVID-19感染的CT扫描图。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大部分为RGBA模式的.png文件，一共有四个通道，除了RGB通道以外还有A代表的透明通道，而透明通道均为255，表示完全不透明；此外还有小部分RGB模式的.jpg文件。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CT扫描图大小形状不一。因此，需要对图片进行形变，把图片变换为统一的大小，并转换为单通道的灰度图。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任务： COVID-19 CT扫描图的感染和非感染的二分类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不同深度的神经网络对比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不同的图像处理对比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F7BDE2-2D82-294F-9410-A54E4B4E1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070" y="2227438"/>
            <a:ext cx="2859617" cy="262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618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方法</a:t>
            </a:r>
            <a:endParaRPr 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2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0423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DB2766-B9E8-764F-8691-5548D0D76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直方图正规化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0F3BDE-A891-8548-A162-EA03676C4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711" y="3712633"/>
            <a:ext cx="3213100" cy="29337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BF287F9-ECC9-5A46-8C68-3D478FFD5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811" y="3712633"/>
            <a:ext cx="3213100" cy="29337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7DE0EA4-328C-F643-8B0E-4F75EA6C9FBA}"/>
                  </a:ext>
                </a:extLst>
              </p:cNvPr>
              <p:cNvSpPr txBox="1"/>
              <p:nvPr/>
            </p:nvSpPr>
            <p:spPr>
              <a:xfrm>
                <a:off x="1095824" y="1832321"/>
                <a:ext cx="4693849" cy="5672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zh-CN" i="1" smtClean="0">
                          <a:latin typeface="Cambria Math" panose="02040503050406030204" pitchFamily="18" charset="0"/>
                        </a:rPr>
                        <m:t>O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kumimoji="1"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</m:sub>
                          </m:sSub>
                        </m:den>
                      </m:f>
                      <m:r>
                        <a:rPr kumimoji="1"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d>
                        <m:dPr>
                          <m:begChr m:val="["/>
                          <m:endChr m:val="]"/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</m:oMath>
                  </m:oMathPara>
                </a14:m>
                <a:endParaRPr kumimoji="1" lang="zh-CN" altLang="en-US" dirty="0"/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7DE0EA4-328C-F643-8B0E-4F75EA6C9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5824" y="1832321"/>
                <a:ext cx="4693849" cy="567271"/>
              </a:xfrm>
              <a:prstGeom prst="rect">
                <a:avLst/>
              </a:prstGeom>
              <a:blipFill>
                <a:blip r:embed="rId4"/>
                <a:stretch>
                  <a:fillRect l="-270" t="-4444" b="-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>
            <a:extLst>
              <a:ext uri="{FF2B5EF4-FFF2-40B4-BE49-F238E27FC236}">
                <a16:creationId xmlns:a16="http://schemas.microsoft.com/office/drawing/2014/main" id="{0B293F6E-E860-034A-AF50-42997CCEC0CD}"/>
              </a:ext>
            </a:extLst>
          </p:cNvPr>
          <p:cNvSpPr/>
          <p:nvPr/>
        </p:nvSpPr>
        <p:spPr>
          <a:xfrm>
            <a:off x="1095824" y="1182603"/>
            <a:ext cx="8048177" cy="471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线性映射到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[0, 255]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28319608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189DAA-F516-5746-B978-39FDA19C1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直方图均衡化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6392C7B-144E-A947-A55F-5FFE9BEC0569}"/>
              </a:ext>
            </a:extLst>
          </p:cNvPr>
          <p:cNvSpPr/>
          <p:nvPr/>
        </p:nvSpPr>
        <p:spPr>
          <a:xfrm>
            <a:off x="1095824" y="1714652"/>
            <a:ext cx="4661509" cy="1302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把给定图像的灰度直方图变换成均匀分布的直方图，从而扩大像素灰度值的动态范围，达到增强图像对比度的效果。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3214C43-DC72-3E41-BFE3-EC6321458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713" y="1517823"/>
            <a:ext cx="2450565" cy="223747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B1797E6-1BAA-FB43-9054-5538D85E4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278" y="1553338"/>
            <a:ext cx="3373966" cy="220195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664FA08-73A8-7445-8991-BAFD3E50C3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713" y="3754179"/>
            <a:ext cx="2450565" cy="22374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1C13C9D-7FD8-D647-AB83-B97C01F9FF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1278" y="3755295"/>
            <a:ext cx="3373966" cy="220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882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CA8C90-FA8F-1946-9D68-0504784EF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CNN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49A868C-A289-C141-BEE6-327F8AB86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617" y="990596"/>
            <a:ext cx="2790472" cy="487680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C22C2D8-62CE-404E-B997-F409A1F56D99}"/>
              </a:ext>
            </a:extLst>
          </p:cNvPr>
          <p:cNvSpPr/>
          <p:nvPr/>
        </p:nvSpPr>
        <p:spPr>
          <a:xfrm>
            <a:off x="1095824" y="1764646"/>
            <a:ext cx="6096000" cy="213321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一个简单的CNN：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输入图片首先经过卷积层，再经过maxpool和ReLU激活；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再经过卷积层以及maxpool和ReLU激活；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然后经过全连接层和ReLU激活；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最后经过全连接层和softmax，输出分类标签。</a:t>
            </a:r>
          </a:p>
        </p:txBody>
      </p:sp>
    </p:spTree>
    <p:extLst>
      <p:ext uri="{BB962C8B-B14F-4D97-AF65-F5344CB8AC3E}">
        <p14:creationId xmlns:p14="http://schemas.microsoft.com/office/powerpoint/2010/main" val="35226838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780F70-E803-E84D-BDC2-EABC4D567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VGG11</a:t>
            </a:r>
            <a:endParaRPr kumimoji="1"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7B9BC97-DA26-1D49-8D1E-5172145138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42192"/>
              </p:ext>
            </p:extLst>
          </p:nvPr>
        </p:nvGraphicFramePr>
        <p:xfrm>
          <a:off x="8663062" y="274320"/>
          <a:ext cx="1938751" cy="630936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938751">
                  <a:extLst>
                    <a:ext uri="{9D8B030D-6E8A-4147-A177-3AD203B41FA5}">
                      <a16:colId xmlns:a16="http://schemas.microsoft.com/office/drawing/2014/main" val="2822708076"/>
                    </a:ext>
                  </a:extLst>
                </a:gridCol>
              </a:tblGrid>
              <a:tr h="25647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input (224x224)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145517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conv3-64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195504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maxpool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667107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conv3-128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650553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maxpool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755937"/>
                  </a:ext>
                </a:extLst>
              </a:tr>
              <a:tr h="44882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conv3-256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conv3-256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4973894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maxpool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805726"/>
                  </a:ext>
                </a:extLst>
              </a:tr>
              <a:tr h="4488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conv3-512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conv3-512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331075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maxpool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197780"/>
                  </a:ext>
                </a:extLst>
              </a:tr>
              <a:tr h="4488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conv3-512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conv3-512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485729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maxpool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712526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FC-4096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623951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FC-4096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798602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FC-1000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293168"/>
                  </a:ext>
                </a:extLst>
              </a:tr>
              <a:tr h="2564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>
                          <a:latin typeface="Songti SC" panose="02010600040101010101" pitchFamily="2" charset="-122"/>
                          <a:ea typeface="Songti SC" panose="02010600040101010101" pitchFamily="2" charset="-122"/>
                        </a:rPr>
                        <a:t>softmax</a:t>
                      </a:r>
                      <a:endParaRPr lang="zh-CN" altLang="en-US" dirty="0">
                        <a:latin typeface="Songti SC" panose="02010600040101010101" pitchFamily="2" charset="-122"/>
                        <a:ea typeface="Songti SC" panose="020106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145574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0084FB0A-AEA4-5C42-B6DA-2C71A6C275AC}"/>
              </a:ext>
            </a:extLst>
          </p:cNvPr>
          <p:cNvSpPr/>
          <p:nvPr/>
        </p:nvSpPr>
        <p:spPr>
          <a:xfrm>
            <a:off x="1095824" y="1471938"/>
            <a:ext cx="6096000" cy="462620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VGG11基于AlexNet发展而来，通过采用小的卷积核，并增加网络深度，在图像分类任务中，VGG11取得了比AlexNet更好的成绩。VGG11具有以下的特点：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输入固定为224x224；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采用小的卷积核，均为3x3，用于替代大的卷积核，可以减少卷积核的数量，并能引入更多的激活函数，带来更强的非线性能力；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卷积层的步长固定为1，padding也固定为1；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池化层的核设为2×2，而步长设为2；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网络中的隐藏层都使用ReLU激活函数，最后一层使用softmax给出分类标签。</a:t>
            </a:r>
          </a:p>
        </p:txBody>
      </p:sp>
    </p:spTree>
    <p:extLst>
      <p:ext uri="{BB962C8B-B14F-4D97-AF65-F5344CB8AC3E}">
        <p14:creationId xmlns:p14="http://schemas.microsoft.com/office/powerpoint/2010/main" val="24281985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  <a:endParaRPr 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3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0158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</TotalTime>
  <Words>722</Words>
  <Application>Microsoft Macintosh PowerPoint</Application>
  <PresentationFormat>宽屏</PresentationFormat>
  <Paragraphs>103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微软雅黑</vt:lpstr>
      <vt:lpstr>Songti SC</vt:lpstr>
      <vt:lpstr>Arial</vt:lpstr>
      <vt:lpstr>Calibri</vt:lpstr>
      <vt:lpstr>Cambria Math</vt:lpstr>
      <vt:lpstr>Office 主题</vt:lpstr>
      <vt:lpstr>基于深度学习的 COVID-19 CT扫描图分类</vt:lpstr>
      <vt:lpstr>数据集</vt:lpstr>
      <vt:lpstr>数据集</vt:lpstr>
      <vt:lpstr>方法</vt:lpstr>
      <vt:lpstr>直方图正规化</vt:lpstr>
      <vt:lpstr>直方图均衡化</vt:lpstr>
      <vt:lpstr>CNN</vt:lpstr>
      <vt:lpstr>VGG11</vt:lpstr>
      <vt:lpstr>实验</vt:lpstr>
      <vt:lpstr>模型训练</vt:lpstr>
      <vt:lpstr>结果</vt:lpstr>
      <vt:lpstr>结果</vt:lpstr>
      <vt:lpstr>结果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Ryan Lee</dc:creator>
  <cp:lastModifiedBy>Microsoft Office User</cp:lastModifiedBy>
  <cp:revision>116</cp:revision>
  <dcterms:created xsi:type="dcterms:W3CDTF">2014-04-01T11:22:20Z</dcterms:created>
  <dcterms:modified xsi:type="dcterms:W3CDTF">2020-06-17T02:37:36Z</dcterms:modified>
</cp:coreProperties>
</file>

<file path=docProps/thumbnail.jpeg>
</file>